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7" r:id="rId2"/>
    <p:sldMasterId id="2147483686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9" r:id="rId5"/>
    <p:sldId id="264" r:id="rId6"/>
    <p:sldId id="262" r:id="rId7"/>
    <p:sldId id="261" r:id="rId8"/>
    <p:sldId id="269" r:id="rId9"/>
    <p:sldId id="267" r:id="rId10"/>
    <p:sldId id="268" r:id="rId11"/>
    <p:sldId id="263" r:id="rId12"/>
    <p:sldId id="265" r:id="rId13"/>
    <p:sldId id="266" r:id="rId14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E62"/>
    <a:srgbClr val="001A71"/>
    <a:srgbClr val="00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684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9B804046-E0E6-FA4F-9D6C-D575994DCA2B}" type="datetime1">
              <a:rPr lang="en-GB" smtClean="0"/>
              <a:t>05/01/2016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A94B50EB-59EC-6842-976E-DBBA47DB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7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E43DD27D-CE21-324D-B653-987730F25E57}" type="datetime1">
              <a:rPr lang="en-GB" smtClean="0"/>
              <a:t>05/01/2016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3"/>
          </a:xfrm>
          <a:prstGeom prst="rect">
            <a:avLst/>
          </a:prstGeom>
        </p:spPr>
        <p:txBody>
          <a:bodyPr vert="horz" lIns="91833" tIns="45917" rIns="91833" bIns="45917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163AB704-2CE1-DA41-8195-4577D87F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2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B704-2CE1-DA41-8195-4577D87FCF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supply client organisations with an unlimited amount of eClips International content and up 100 clients with a total of up to 500 hardcopy, digital and/or web articles, per month (including duplicates of unique articles mentioned above).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B704-2CE1-DA41-8195-4577D87FCF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B704-2CE1-DA41-8195-4577D87FCF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B704-2CE1-DA41-8195-4577D87FCF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B704-2CE1-DA41-8195-4577D87FCF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B704-2CE1-DA41-8195-4577D87FCF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For existing eClips </a:t>
            </a:r>
            <a:r>
              <a:rPr lang="en-US" dirty="0" err="1" smtClean="0"/>
              <a:t>Int</a:t>
            </a:r>
            <a:r>
              <a:rPr lang="en-US" baseline="0" dirty="0" smtClean="0"/>
              <a:t> users, lose </a:t>
            </a:r>
            <a:r>
              <a:rPr lang="en-GB" dirty="0" smtClean="0"/>
              <a:t>Unlimited eClips </a:t>
            </a:r>
            <a:r>
              <a:rPr lang="en-GB" dirty="0" err="1" smtClean="0"/>
              <a:t>intl</a:t>
            </a:r>
            <a:r>
              <a:rPr lang="en-GB" dirty="0" smtClean="0"/>
              <a:t> for Up 10 100 clients, getting up to total 500 copies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B704-2CE1-DA41-8195-4577D87FCF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B704-2CE1-DA41-8195-4577D87FCF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B704-2CE1-DA41-8195-4577D87FCF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9166"/>
            <a:r>
              <a:rPr lang="en-GB" dirty="0"/>
              <a:t>You may receive an unlimited amount of eClips International content and up to 100 (unique) hardcopy, 100 (unique) digital and/or 100 (unique) web articles from an appropriately licensed MMO, per month.  </a:t>
            </a:r>
          </a:p>
          <a:p>
            <a:pPr defTabSz="459166"/>
            <a:endParaRPr lang="en-GB" dirty="0"/>
          </a:p>
          <a:p>
            <a:pPr algn="l"/>
            <a:r>
              <a:rPr lang="en-US" dirty="0" smtClean="0"/>
              <a:t>For existing eClips </a:t>
            </a:r>
            <a:r>
              <a:rPr lang="en-US" dirty="0" err="1" smtClean="0"/>
              <a:t>Int</a:t>
            </a:r>
            <a:r>
              <a:rPr lang="en-US" baseline="0" dirty="0" smtClean="0"/>
              <a:t> users, lose </a:t>
            </a:r>
            <a:r>
              <a:rPr lang="en-GB" dirty="0" smtClean="0"/>
              <a:t>Unlimited eClips </a:t>
            </a:r>
            <a:r>
              <a:rPr lang="en-GB" dirty="0" err="1" smtClean="0"/>
              <a:t>intl</a:t>
            </a:r>
            <a:r>
              <a:rPr lang="en-GB" dirty="0" smtClean="0"/>
              <a:t> for Up 10 100 clients, getting up to total 500 copies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B704-2CE1-DA41-8195-4577D87FCF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02676"/>
            <a:ext cx="8229600" cy="6975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600" smtClean="0">
                <a:solidFill>
                  <a:srgbClr val="001A71"/>
                </a:solidFill>
                <a:latin typeface="Helvetica"/>
                <a:cs typeface="Helvetica"/>
              </a:rPr>
              <a:t>Click to edit Master title style</a:t>
            </a:r>
            <a:endParaRPr lang="en-US" sz="3600" dirty="0">
              <a:solidFill>
                <a:srgbClr val="001A71"/>
              </a:solidFill>
              <a:latin typeface="Helvetica"/>
              <a:cs typeface="Helvetica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017013"/>
            <a:ext cx="8229600" cy="41091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en-US" sz="2000" smtClean="0">
                <a:solidFill>
                  <a:srgbClr val="575E62"/>
                </a:solidFill>
                <a:latin typeface="Helvetica"/>
                <a:cs typeface="Helvetica"/>
              </a:rPr>
              <a:t>Click to edit Master text styles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en-US" sz="2000" smtClean="0">
                <a:solidFill>
                  <a:srgbClr val="575E62"/>
                </a:solidFill>
                <a:latin typeface="Helvetica"/>
                <a:cs typeface="Helvetica"/>
              </a:rPr>
              <a:t>Second level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en-US" sz="2000" smtClean="0">
                <a:solidFill>
                  <a:srgbClr val="575E62"/>
                </a:solidFill>
                <a:latin typeface="Helvetica"/>
                <a:cs typeface="Helvetica"/>
              </a:rPr>
              <a:t>Third level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en-US" sz="2000" smtClean="0">
                <a:solidFill>
                  <a:srgbClr val="575E62"/>
                </a:solidFill>
                <a:latin typeface="Helvetica"/>
                <a:cs typeface="Helvetica"/>
              </a:rPr>
              <a:t>Fourth level</a:t>
            </a:r>
          </a:p>
          <a:p>
            <a:pPr lvl="4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en-US" sz="2000" smtClean="0">
                <a:solidFill>
                  <a:srgbClr val="575E62"/>
                </a:solidFill>
                <a:latin typeface="Helvetica"/>
                <a:cs typeface="Helvetica"/>
              </a:rPr>
              <a:t>Fifth level</a:t>
            </a:r>
            <a:endParaRPr lang="en-US" sz="2000" dirty="0">
              <a:solidFill>
                <a:srgbClr val="575E62"/>
              </a:solidFill>
              <a:latin typeface="Helvetica"/>
              <a:cs typeface="Helvetica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4026"/>
            <a:ext cx="2436714" cy="477450"/>
          </a:xfrm>
        </p:spPr>
        <p:txBody>
          <a:bodyPr/>
          <a:lstStyle/>
          <a:p>
            <a:fld id="{02468E1C-DB0B-CA49-BB0C-C84904535F77}" type="slidenum">
              <a:rPr lang="en-US" sz="1800" smtClean="0">
                <a:solidFill>
                  <a:srgbClr val="FFFFFF"/>
                </a:solidFill>
                <a:latin typeface="Helvetica"/>
                <a:cs typeface="Helvetica"/>
              </a:rPr>
              <a:t>‹#›</a:t>
            </a:fld>
            <a:endParaRPr lang="en-US" sz="1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879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531523" y="2651999"/>
            <a:ext cx="6126092" cy="6536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091D4"/>
                </a:solidFill>
                <a:latin typeface="Helvetica"/>
                <a:cs typeface="Helvetica"/>
              </a:rPr>
              <a:t>Presentation title</a:t>
            </a:r>
            <a:endParaRPr lang="en-US" dirty="0">
              <a:solidFill>
                <a:srgbClr val="0091D4"/>
              </a:solidFill>
              <a:latin typeface="Helvetica"/>
              <a:cs typeface="Helvetica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31524" y="3305661"/>
            <a:ext cx="5914416" cy="5353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1A71"/>
                </a:solidFill>
                <a:latin typeface="Helvetica"/>
                <a:cs typeface="Helvetica"/>
              </a:rPr>
              <a:t>Presentation sub-title</a:t>
            </a:r>
            <a:endParaRPr lang="en-US" sz="2400" b="1" dirty="0">
              <a:solidFill>
                <a:srgbClr val="001A7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9258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06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7376" y="6244026"/>
            <a:ext cx="562538" cy="4774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2468E1C-DB0B-CA49-BB0C-C84904535F77}" type="slidenum">
              <a:rPr lang="en-US" smtClean="0">
                <a:solidFill>
                  <a:srgbClr val="FFFFFF"/>
                </a:solidFill>
                <a:latin typeface="Helvetica"/>
                <a:cs typeface="Helvetica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877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0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3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laclientservices@nla.co.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wmf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lamediaaccess.com/default.aspx?tabid=15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523" y="2651999"/>
            <a:ext cx="6126092" cy="6536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0091D4"/>
                </a:solidFill>
                <a:latin typeface="Helvetica"/>
                <a:cs typeface="Helvetica"/>
              </a:rPr>
              <a:t>International MMO </a:t>
            </a:r>
            <a:r>
              <a:rPr lang="en-US" sz="2800" dirty="0" err="1" smtClean="0">
                <a:solidFill>
                  <a:srgbClr val="0091D4"/>
                </a:solidFill>
                <a:latin typeface="Helvetica"/>
                <a:cs typeface="Helvetica"/>
              </a:rPr>
              <a:t>Licence</a:t>
            </a:r>
            <a:endParaRPr lang="en-US" sz="2800" dirty="0">
              <a:solidFill>
                <a:srgbClr val="0091D4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31523" y="3139441"/>
            <a:ext cx="5914417" cy="701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sz="2900" b="1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NLA client services </a:t>
            </a:r>
          </a:p>
          <a:p>
            <a:pPr marL="0" indent="0" algn="l">
              <a:buNone/>
            </a:pPr>
            <a:endParaRPr lang="en-US" sz="1800" b="1" dirty="0">
              <a:solidFill>
                <a:srgbClr val="001A71"/>
              </a:solidFill>
              <a:latin typeface="HelveticaNeueLT Std Lt" pitchFamily="34" charset="0"/>
              <a:cs typeface="Helvetica"/>
              <a:hlinkClick r:id="rId3"/>
            </a:endParaRPr>
          </a:p>
          <a:p>
            <a:pPr marL="0" indent="0" algn="l">
              <a:buNone/>
            </a:pPr>
            <a:r>
              <a:rPr lang="en-US" sz="1800" b="1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  <a:hlinkClick r:id="rId3"/>
              </a:rPr>
              <a:t>clientsupport@nla.co.uk</a:t>
            </a:r>
            <a:r>
              <a:rPr lang="en-US" sz="1800" b="1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   44 207 332 9350</a:t>
            </a:r>
            <a:endParaRPr lang="en-US" sz="1800" b="1" dirty="0">
              <a:solidFill>
                <a:srgbClr val="001A71"/>
              </a:solidFill>
              <a:latin typeface="HelveticaNeueLT Std Lt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87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9262" r="59262" b="28265"/>
          <a:stretch/>
        </p:blipFill>
        <p:spPr>
          <a:xfrm>
            <a:off x="6215881" y="3062104"/>
            <a:ext cx="1579429" cy="953513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0"/>
          </a:effectLst>
        </p:spPr>
      </p:pic>
      <p:pic>
        <p:nvPicPr>
          <p:cNvPr id="1035" name="Picture 11" descr="C:\Users\bjohns\AppData\Local\Microsoft\Windows\Temporary Internet Files\Content.IE5\2NDEHJZX\MC900436321[1]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76" y="2873077"/>
            <a:ext cx="1525905" cy="1525905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aptop"/>
          <p:cNvSpPr>
            <a:spLocks noEditPoints="1" noChangeArrowheads="1"/>
          </p:cNvSpPr>
          <p:nvPr/>
        </p:nvSpPr>
        <p:spPr bwMode="auto">
          <a:xfrm>
            <a:off x="2886581" y="3213223"/>
            <a:ext cx="1518558" cy="92235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127000">
              <a:schemeClr val="accent1">
                <a:alpha val="0"/>
              </a:schemeClr>
            </a:glo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C:\Users\bjohns\AppData\Local\Microsoft\Windows\Temporary Internet Files\Content.IE5\6LP58SPP\MC900030287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6" y="2922171"/>
            <a:ext cx="2288743" cy="1213409"/>
          </a:xfrm>
          <a:prstGeom prst="rect">
            <a:avLst/>
          </a:prstGeom>
          <a:noFill/>
          <a:effectLst>
            <a:glow>
              <a:schemeClr val="accent1"/>
            </a:glow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5560" y="3060824"/>
            <a:ext cx="15841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Up to 100 </a:t>
            </a:r>
            <a:r>
              <a:rPr lang="en-GB" sz="2000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unique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 paper clips</a:t>
            </a:r>
            <a:endParaRPr lang="en-GB" sz="2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02676"/>
            <a:ext cx="8229600" cy="69752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IMMO Volume </a:t>
            </a:r>
            <a:r>
              <a:rPr lang="en-GB" sz="36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Limits</a:t>
            </a:r>
            <a:br>
              <a:rPr lang="en-GB" sz="36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</a:br>
            <a:r>
              <a:rPr lang="en-GB" sz="2200" dirty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(from an appropriately licensed </a:t>
            </a:r>
            <a:r>
              <a:rPr lang="en-GB" sz="2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MMO pm</a:t>
            </a:r>
            <a:r>
              <a:rPr lang="en-GB" sz="2200" dirty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)</a:t>
            </a:r>
            <a:br>
              <a:rPr lang="en-GB" sz="2200" dirty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</a:br>
            <a:endParaRPr lang="en-GB" sz="2200" dirty="0">
              <a:solidFill>
                <a:srgbClr val="001A71"/>
              </a:solidFill>
              <a:latin typeface="HelveticaNeueLT Std Lt" pitchFamily="34" charset="0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4026"/>
            <a:ext cx="2436714" cy="477450"/>
          </a:xfrm>
          <a:prstGeom prst="rect">
            <a:avLst/>
          </a:prstGeom>
        </p:spPr>
        <p:txBody>
          <a:bodyPr/>
          <a:lstStyle/>
          <a:p>
            <a:fld id="{02468E1C-DB0B-CA49-BB0C-C84904535F77}" type="slidenum">
              <a:rPr lang="en-US" sz="1800" smtClean="0">
                <a:solidFill>
                  <a:srgbClr val="FFFFFF"/>
                </a:solidFill>
                <a:latin typeface="Helvetica"/>
                <a:cs typeface="Helvetica"/>
              </a:rPr>
              <a:t>10</a:t>
            </a:fld>
            <a:endParaRPr lang="en-US" sz="1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7768" y="3053472"/>
            <a:ext cx="16561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Up to 100 </a:t>
            </a:r>
            <a:r>
              <a:rPr lang="en-GB" sz="2000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unique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 digital clips</a:t>
            </a:r>
            <a:endParaRPr lang="en-GB" sz="2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9976" y="3060824"/>
            <a:ext cx="16561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Up to 100 </a:t>
            </a:r>
            <a:r>
              <a:rPr lang="en-GB" sz="2000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unique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 web clips</a:t>
            </a:r>
            <a:endParaRPr lang="en-GB" sz="2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4480" y="3060824"/>
            <a:ext cx="17279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Unlimited eClips 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Int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’</a:t>
            </a:r>
            <a:endParaRPr lang="en-GB" sz="2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(top 25 titles)</a:t>
            </a:r>
          </a:p>
        </p:txBody>
      </p:sp>
    </p:spTree>
    <p:extLst>
      <p:ext uri="{BB962C8B-B14F-4D97-AF65-F5344CB8AC3E}">
        <p14:creationId xmlns:p14="http://schemas.microsoft.com/office/powerpoint/2010/main" val="379907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bjohns\AppData\Local\Microsoft\Windows\Temporary Internet Files\Content.IE5\2NDEHJZX\MC900436321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96" y="3137277"/>
            <a:ext cx="1525905" cy="1525905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aptop"/>
          <p:cNvSpPr>
            <a:spLocks noEditPoints="1" noChangeArrowheads="1"/>
          </p:cNvSpPr>
          <p:nvPr/>
        </p:nvSpPr>
        <p:spPr bwMode="auto">
          <a:xfrm>
            <a:off x="3657840" y="3439052"/>
            <a:ext cx="1518558" cy="92235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1905000">
              <a:schemeClr val="accent1">
                <a:alpha val="0"/>
              </a:schemeClr>
            </a:glo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C:\Users\bjohns\AppData\Local\Microsoft\Windows\Temporary Internet Files\Content.IE5\6LP58SPP\MC900030287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84" y="3148000"/>
            <a:ext cx="2288743" cy="1213409"/>
          </a:xfrm>
          <a:prstGeom prst="rect">
            <a:avLst/>
          </a:prstGeom>
          <a:noFill/>
          <a:effectLst>
            <a:glow>
              <a:schemeClr val="accent1"/>
            </a:glow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6819" y="3286653"/>
            <a:ext cx="15841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paper clips</a:t>
            </a:r>
            <a:endParaRPr lang="en-GB" sz="2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2077" y="917916"/>
            <a:ext cx="8229600" cy="69752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IMMO Volume </a:t>
            </a:r>
            <a:r>
              <a:rPr lang="en-GB" sz="36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Limits</a:t>
            </a:r>
            <a:br>
              <a:rPr lang="en-GB" sz="36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</a:br>
            <a:r>
              <a:rPr lang="en-GB" sz="2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(Volume of </a:t>
            </a:r>
            <a:r>
              <a:rPr lang="en-GB" sz="2200" dirty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NLA content that </a:t>
            </a:r>
            <a:r>
              <a:rPr lang="en-GB" sz="2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you </a:t>
            </a:r>
            <a:r>
              <a:rPr lang="en-GB" sz="2200" dirty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can </a:t>
            </a:r>
            <a:r>
              <a:rPr lang="en-GB" sz="2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supply end-user clients)</a:t>
            </a:r>
            <a:r>
              <a:rPr lang="en-GB" sz="2200" dirty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/>
            </a:r>
            <a:br>
              <a:rPr lang="en-GB" sz="2200" dirty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</a:br>
            <a:endParaRPr lang="en-GB" sz="2200" dirty="0">
              <a:solidFill>
                <a:srgbClr val="001A71"/>
              </a:solidFill>
              <a:latin typeface="HelveticaNeueLT Std Lt" pitchFamily="34" charset="0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9027" y="3279301"/>
            <a:ext cx="16561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digital clips</a:t>
            </a:r>
            <a:endParaRPr lang="en-GB" sz="2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6396" y="3325024"/>
            <a:ext cx="16561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web clips</a:t>
            </a:r>
            <a:endParaRPr lang="en-GB" sz="2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9262" r="59262" b="28265"/>
          <a:stretch/>
        </p:blipFill>
        <p:spPr>
          <a:xfrm>
            <a:off x="3057448" y="1977602"/>
            <a:ext cx="1579429" cy="953513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0"/>
          </a:effectLst>
        </p:spPr>
      </p:pic>
      <p:sp>
        <p:nvSpPr>
          <p:cNvPr id="14" name="Slide Number Placeholder 7"/>
          <p:cNvSpPr txBox="1">
            <a:spLocks/>
          </p:cNvSpPr>
          <p:nvPr/>
        </p:nvSpPr>
        <p:spPr>
          <a:xfrm>
            <a:off x="4231166" y="4160185"/>
            <a:ext cx="2436714" cy="477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468E1C-DB0B-CA49-BB0C-C84904535F77}" type="slidenum">
              <a:rPr lang="en-US" smtClean="0">
                <a:solidFill>
                  <a:srgbClr val="FFFFFF"/>
                </a:solidFill>
                <a:latin typeface="Helvetica"/>
                <a:cs typeface="Helvetica"/>
              </a:rPr>
              <a:pPr/>
              <a:t>11</a:t>
            </a:fld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0995" y="2084833"/>
            <a:ext cx="201593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Unlimited eClips 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Int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’</a:t>
            </a:r>
            <a:endParaRPr lang="en-GB" sz="2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  <a:p>
            <a:pPr algn="ctr"/>
            <a:endParaRPr lang="en-GB" sz="2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78" y="2931115"/>
            <a:ext cx="36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&amp;</a:t>
            </a:r>
            <a:endParaRPr lang="en-GB" sz="2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4193748" y="2811406"/>
            <a:ext cx="446741" cy="4099199"/>
          </a:xfrm>
          <a:prstGeom prst="rightBrace">
            <a:avLst>
              <a:gd name="adj1" fmla="val 8333"/>
              <a:gd name="adj2" fmla="val 4927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373434" y="4987572"/>
            <a:ext cx="173271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for </a:t>
            </a:r>
            <a:r>
              <a:rPr lang="en-GB" sz="105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up to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100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clients</a:t>
            </a:r>
            <a:endParaRPr lang="en-GB" sz="2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pic>
        <p:nvPicPr>
          <p:cNvPr id="2050" name="Picture 2" descr="C:\Users\bjohns\AppData\Local\Microsoft\Windows\Temporary Internet Files\Content.IE5\Q4MBPVI9\MP900448494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06" y="5041196"/>
            <a:ext cx="1089660" cy="7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06365" y="3608410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= </a:t>
            </a:r>
            <a:r>
              <a:rPr lang="en-GB" sz="105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up to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 500 </a:t>
            </a:r>
            <a:r>
              <a:rPr lang="en-GB" sz="105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(</a:t>
            </a:r>
            <a:r>
              <a:rPr lang="en-GB" sz="1050" b="1" i="1" dirty="0" err="1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inc</a:t>
            </a:r>
            <a:r>
              <a:rPr lang="en-GB" sz="105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 copies)</a:t>
            </a:r>
            <a:endParaRPr lang="en-GB" sz="105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0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0" grpId="0"/>
      <p:bldP spid="11" grpId="0"/>
      <p:bldP spid="14" grpId="0"/>
      <p:bldP spid="16" grpId="0"/>
      <p:bldP spid="3" grpId="0"/>
      <p:bldP spid="4" grpId="0" animBg="1"/>
      <p:bldP spid="17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02676"/>
            <a:ext cx="8229600" cy="6975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The easy way to cover UK news</a:t>
            </a:r>
            <a:endParaRPr lang="en-US" sz="3200" dirty="0">
              <a:solidFill>
                <a:srgbClr val="001A71"/>
              </a:solidFill>
              <a:latin typeface="HelveticaNeueLT Std Lt" pitchFamily="34" charset="0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1091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rgbClr val="0091D4"/>
              </a:buClr>
              <a:buFont typeface="Arial" pitchFamily="34" charset="0"/>
              <a:buChar char="•"/>
            </a:pP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The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NLA international media monitoring organisation (IMMO)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l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icence copyright compliance for the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supply of UK newspaper print and website content to end-user clients. </a:t>
            </a:r>
            <a:endParaRPr lang="en-GB" sz="15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IMMO is used by over 20 international MMOs and over 2,200 corporates </a:t>
            </a:r>
            <a:endParaRPr lang="en-GB" sz="15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The IMMO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licence allows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print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digital and online and offline web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content rights.  It also includes paper delivery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rights.</a:t>
            </a: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All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print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and web sources licensed by the NLA are covered by the IMMO Licence. </a:t>
            </a:r>
            <a:endParaRPr lang="en-GB" sz="15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Users can self-source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NLA content or receive it from an NLA licensed MMO.  </a:t>
            </a:r>
            <a:endParaRPr lang="en-GB" sz="15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Users  can receive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25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major titles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directly from the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NLA </a:t>
            </a:r>
            <a:r>
              <a:rPr lang="en-GB" sz="1500" dirty="0" err="1" smtClean="0">
                <a:solidFill>
                  <a:srgbClr val="575E62"/>
                </a:solidFill>
                <a:latin typeface="Helvetica"/>
                <a:cs typeface="Helvetica"/>
              </a:rPr>
              <a:t>eClips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.</a:t>
            </a:r>
            <a:endParaRPr lang="en-GB" sz="15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buClr>
                <a:srgbClr val="0091D4"/>
              </a:buClr>
              <a:buFont typeface="Arial" pitchFamily="34" charset="0"/>
              <a:buChar char="•"/>
            </a:pP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IMMO offers simple and cheap compliance for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international monitoring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companies dealing with low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volumes of NLA content </a:t>
            </a:r>
            <a:endParaRPr lang="en-GB" sz="2000" dirty="0">
              <a:solidFill>
                <a:srgbClr val="575E62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4026"/>
            <a:ext cx="2436714" cy="477450"/>
          </a:xfrm>
          <a:prstGeom prst="rect">
            <a:avLst/>
          </a:prstGeom>
        </p:spPr>
        <p:txBody>
          <a:bodyPr/>
          <a:lstStyle/>
          <a:p>
            <a:fld id="{02468E1C-DB0B-CA49-BB0C-C84904535F77}" type="slidenum">
              <a:rPr lang="en-US" sz="1800" smtClean="0">
                <a:solidFill>
                  <a:srgbClr val="FFFFFF"/>
                </a:solidFill>
                <a:latin typeface="Helvetica"/>
                <a:cs typeface="Helvetica"/>
              </a:rPr>
              <a:t>2</a:t>
            </a:fld>
            <a:endParaRPr lang="en-US" sz="1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776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58240"/>
            <a:ext cx="8229600" cy="476504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575E62"/>
                </a:solidFill>
                <a:latin typeface="Helvetica"/>
                <a:cs typeface="Helvetica"/>
              </a:rPr>
              <a:t>Single</a:t>
            </a:r>
            <a:r>
              <a:rPr lang="en-GB" sz="2000" b="1" dirty="0">
                <a:solidFill>
                  <a:srgbClr val="575E62"/>
                </a:solidFill>
                <a:latin typeface="Helvetica"/>
                <a:cs typeface="Helvetica"/>
              </a:rPr>
              <a:t>, </a:t>
            </a:r>
            <a:r>
              <a:rPr lang="en-GB" sz="2000" b="1" dirty="0" smtClean="0">
                <a:solidFill>
                  <a:srgbClr val="575E62"/>
                </a:solidFill>
                <a:latin typeface="Helvetica"/>
                <a:cs typeface="Helvetica"/>
              </a:rPr>
              <a:t>simple </a:t>
            </a:r>
            <a:r>
              <a:rPr lang="en-GB" sz="2000" b="1" dirty="0">
                <a:solidFill>
                  <a:srgbClr val="575E62"/>
                </a:solidFill>
                <a:latin typeface="Helvetica"/>
                <a:cs typeface="Helvetica"/>
              </a:rPr>
              <a:t>MMO </a:t>
            </a:r>
            <a:r>
              <a:rPr lang="en-GB" sz="2000" b="1" dirty="0" smtClean="0">
                <a:solidFill>
                  <a:srgbClr val="575E62"/>
                </a:solidFill>
                <a:latin typeface="Helvetica"/>
                <a:cs typeface="Helvetica"/>
              </a:rPr>
              <a:t>licence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Allows </a:t>
            </a: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paper, web, scanned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content and </a:t>
            </a: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eClips delivery to clients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Allows full UK content coverage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Simplifies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administration, PDLN standard reporting</a:t>
            </a: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MMO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manages client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fees and administration</a:t>
            </a: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575E62"/>
                </a:solidFill>
                <a:latin typeface="Helvetica"/>
                <a:cs typeface="Helvetica"/>
              </a:rPr>
              <a:t>Simple pricing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Per clip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fees, paid by MMO</a:t>
            </a: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NLA has held prices 5 years</a:t>
            </a: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Low minimum </a:t>
            </a: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fees for MMOs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(e125pm</a:t>
            </a: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New minimum covers print, web and paper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copying</a:t>
            </a: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GB" sz="2000" dirty="0">
                <a:solidFill>
                  <a:srgbClr val="575E62"/>
                </a:solidFill>
                <a:latin typeface="Helvetica"/>
                <a:cs typeface="Helvetica"/>
              </a:rPr>
              <a:t>		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575E62"/>
                </a:solidFill>
                <a:latin typeface="Helvetica"/>
                <a:cs typeface="Helvetica"/>
              </a:rPr>
              <a:t>Simple and Easy for end users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Simple online end </a:t>
            </a: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user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licence, based on PDLN standards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2,200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organisations have signed </a:t>
            </a: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No </a:t>
            </a: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minimum fees for clients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No end user agreement for paper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copies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20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GB" sz="2000" b="1" dirty="0" smtClean="0">
                <a:solidFill>
                  <a:srgbClr val="575E62"/>
                </a:solidFill>
                <a:latin typeface="Helvetica"/>
                <a:cs typeface="Helvetica"/>
              </a:rPr>
              <a:t>Over 20 MMOs use the IMMO. See </a:t>
            </a:r>
            <a:r>
              <a:rPr lang="en-GB" sz="2000" b="1" dirty="0" smtClean="0">
                <a:solidFill>
                  <a:srgbClr val="575E62"/>
                </a:solidFill>
                <a:latin typeface="Helvetica"/>
                <a:cs typeface="Helvetica"/>
                <a:hlinkClick r:id="rId4"/>
              </a:rPr>
              <a:t>here</a:t>
            </a:r>
            <a:endParaRPr lang="en-GB" sz="2000" b="1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20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2000" dirty="0">
              <a:solidFill>
                <a:srgbClr val="575E62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4026"/>
            <a:ext cx="2436714" cy="477450"/>
          </a:xfrm>
          <a:prstGeom prst="rect">
            <a:avLst/>
          </a:prstGeom>
        </p:spPr>
        <p:txBody>
          <a:bodyPr/>
          <a:lstStyle/>
          <a:p>
            <a:fld id="{02468E1C-DB0B-CA49-BB0C-C84904535F77}" type="slidenum">
              <a:rPr lang="en-US" sz="1800" smtClean="0">
                <a:solidFill>
                  <a:srgbClr val="FFFFFF"/>
                </a:solidFill>
                <a:latin typeface="Helvetica"/>
                <a:cs typeface="Helvetica"/>
              </a:rPr>
              <a:t>3</a:t>
            </a:fld>
            <a:endParaRPr lang="en-US" sz="1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" y="450354"/>
            <a:ext cx="372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HelveticaNeueLT Std Lt"/>
              </a:rPr>
              <a:t>IMMO is simple</a:t>
            </a:r>
            <a:endParaRPr lang="en-GB" sz="4000" dirty="0">
              <a:latin typeface="HelveticaNeueLT Std Lt"/>
            </a:endParaRPr>
          </a:p>
        </p:txBody>
      </p:sp>
    </p:spTree>
    <p:extLst>
      <p:ext uri="{BB962C8B-B14F-4D97-AF65-F5344CB8AC3E}">
        <p14:creationId xmlns:p14="http://schemas.microsoft.com/office/powerpoint/2010/main" val="8538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7040" y="903288"/>
            <a:ext cx="8229600" cy="6969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Pricing is simple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7040" y="1986280"/>
            <a:ext cx="8229600" cy="4567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5"/>
              </a:buBlip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5"/>
              </a:buBlip>
            </a:pP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5"/>
              </a:buBlip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5"/>
              </a:buBlip>
            </a:pP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5"/>
              </a:buBlip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5"/>
              </a:buBlip>
            </a:pP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5"/>
              </a:buBlip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All fees paid are by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MMOs (not end users)</a:t>
            </a: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Fees are per client based on </a:t>
            </a: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number of users </a:t>
            </a: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at that client 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US$ and other options are available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707188" y="6243638"/>
            <a:ext cx="2436812" cy="477837"/>
          </a:xfrm>
          <a:prstGeom prst="rect">
            <a:avLst/>
          </a:prstGeom>
        </p:spPr>
        <p:txBody>
          <a:bodyPr/>
          <a:lstStyle/>
          <a:p>
            <a:fld id="{02468E1C-DB0B-CA49-BB0C-C84904535F77}" type="slidenum">
              <a:rPr lang="en-US" sz="1800" smtClean="0">
                <a:solidFill>
                  <a:srgbClr val="FFFFFF"/>
                </a:solidFill>
                <a:latin typeface="Helvetica"/>
                <a:cs typeface="Helvetica"/>
              </a:rPr>
              <a:t>4</a:t>
            </a:fld>
            <a:endParaRPr lang="en-US" sz="1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78553"/>
              </p:ext>
            </p:extLst>
          </p:nvPr>
        </p:nvGraphicFramePr>
        <p:xfrm>
          <a:off x="1225600" y="1986280"/>
          <a:ext cx="6408712" cy="1868211"/>
        </p:xfrm>
        <a:graphic>
          <a:graphicData uri="http://schemas.openxmlformats.org/drawingml/2006/table">
            <a:tbl>
              <a:tblPr firstRow="1" firstCol="1" bandRow="1"/>
              <a:tblGrid>
                <a:gridCol w="1470439"/>
                <a:gridCol w="1486744"/>
                <a:gridCol w="1894376"/>
                <a:gridCol w="1557153"/>
              </a:tblGrid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Number of </a:t>
                      </a:r>
                      <a:r>
                        <a:rPr lang="en-GB" sz="105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users  at client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MMO </a:t>
                      </a:r>
                      <a:r>
                        <a:rPr lang="en-GB" sz="105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to client</a:t>
                      </a:r>
                      <a:r>
                        <a:rPr lang="en-GB" sz="1050" b="1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05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delivery </a:t>
                      </a:r>
                      <a:r>
                        <a:rPr lang="en-GB" sz="105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method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Paper (hardcopy)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Digital / Web offline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Web Link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0 to 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4.2p (or local equivalent)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£1.80 / € 2.00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€ 0.50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6 to 10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£2.60 / € 3.00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€ 0.75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11 to 25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£4.40 / € 5.00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€ 1.25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/>
                          <a:ea typeface="Calibri"/>
                          <a:cs typeface="Calibri"/>
                        </a:rPr>
                        <a:t>25+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£8.80 / € 10.00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€ 2.50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7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02676"/>
            <a:ext cx="8229600" cy="697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lnSpc>
                <a:spcPct val="120000"/>
              </a:lnSpc>
            </a:pPr>
            <a:r>
              <a:rPr lang="en-GB" sz="3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IMMO covers </a:t>
            </a:r>
            <a:r>
              <a:rPr lang="en-GB" sz="3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all* UK </a:t>
            </a:r>
            <a:r>
              <a:rPr lang="en-GB" sz="3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news content   </a:t>
            </a:r>
            <a:endParaRPr lang="en-GB" sz="3200" dirty="0">
              <a:solidFill>
                <a:srgbClr val="001A71"/>
              </a:solidFill>
              <a:latin typeface="HelveticaNeueLT Std Lt" pitchFamily="34" charset="0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1091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75E62"/>
                </a:solidFill>
                <a:cs typeface="Helvetica"/>
              </a:rPr>
              <a:t>Digital </a:t>
            </a:r>
            <a:r>
              <a:rPr lang="en-GB" sz="2000" dirty="0">
                <a:solidFill>
                  <a:srgbClr val="575E62"/>
                </a:solidFill>
                <a:cs typeface="Helvetica"/>
              </a:rPr>
              <a:t>– all </a:t>
            </a:r>
            <a:r>
              <a:rPr lang="en-GB" sz="2000" dirty="0" smtClean="0">
                <a:solidFill>
                  <a:srgbClr val="575E62"/>
                </a:solidFill>
                <a:cs typeface="Helvetica"/>
              </a:rPr>
              <a:t> 1,400 plus NLA licensed </a:t>
            </a:r>
            <a:r>
              <a:rPr lang="en-GB" sz="2000" dirty="0">
                <a:solidFill>
                  <a:srgbClr val="575E62"/>
                </a:solidFill>
                <a:cs typeface="Helvetica"/>
              </a:rPr>
              <a:t>UK print titles, delivered digitally by an NLA licensed </a:t>
            </a:r>
            <a:r>
              <a:rPr lang="en-GB" sz="2000" dirty="0" smtClean="0">
                <a:solidFill>
                  <a:srgbClr val="575E62"/>
                </a:solidFill>
                <a:cs typeface="Helvetica"/>
              </a:rPr>
              <a:t>MMO</a:t>
            </a:r>
            <a:endParaRPr lang="en-GB" sz="2000" dirty="0">
              <a:solidFill>
                <a:srgbClr val="575E62"/>
              </a:solidFill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75E62"/>
                </a:solidFill>
                <a:cs typeface="Helvetica"/>
              </a:rPr>
              <a:t>Web offline – all </a:t>
            </a:r>
            <a:r>
              <a:rPr lang="en-GB" sz="2000" dirty="0" smtClean="0">
                <a:solidFill>
                  <a:srgbClr val="575E62"/>
                </a:solidFill>
                <a:cs typeface="Helvetica"/>
              </a:rPr>
              <a:t>1,000 plus NLA licensed </a:t>
            </a:r>
            <a:r>
              <a:rPr lang="en-GB" sz="2000" dirty="0">
                <a:solidFill>
                  <a:srgbClr val="575E62"/>
                </a:solidFill>
                <a:cs typeface="Helvetica"/>
              </a:rPr>
              <a:t>UK web titles, delivered digitally be an NLA licensed </a:t>
            </a:r>
            <a:r>
              <a:rPr lang="en-GB" sz="2000" dirty="0" smtClean="0">
                <a:solidFill>
                  <a:srgbClr val="575E62"/>
                </a:solidFill>
                <a:cs typeface="Helvetica"/>
              </a:rPr>
              <a:t>MMO</a:t>
            </a:r>
            <a:endParaRPr lang="en-GB" sz="2000" dirty="0">
              <a:solidFill>
                <a:srgbClr val="575E62"/>
              </a:solidFill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75E62"/>
                </a:solidFill>
                <a:cs typeface="Helvetica"/>
              </a:rPr>
              <a:t>Web link – all </a:t>
            </a:r>
            <a:r>
              <a:rPr lang="en-GB" sz="2000" dirty="0" smtClean="0">
                <a:solidFill>
                  <a:srgbClr val="575E62"/>
                </a:solidFill>
                <a:cs typeface="Helvetica"/>
              </a:rPr>
              <a:t>1,000 plus licensed </a:t>
            </a:r>
            <a:r>
              <a:rPr lang="en-GB" sz="2000" dirty="0">
                <a:solidFill>
                  <a:srgbClr val="575E62"/>
                </a:solidFill>
                <a:cs typeface="Helvetica"/>
              </a:rPr>
              <a:t>UK web titles </a:t>
            </a:r>
            <a:endParaRPr lang="en-GB" sz="2000" dirty="0" smtClean="0">
              <a:solidFill>
                <a:srgbClr val="575E62"/>
              </a:solidFill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75E62"/>
                </a:solidFill>
                <a:cs typeface="Helvetica"/>
              </a:rPr>
              <a:t>Direct feed option for top </a:t>
            </a:r>
            <a:r>
              <a:rPr lang="en-GB" sz="2000" dirty="0">
                <a:solidFill>
                  <a:srgbClr val="575E62"/>
                </a:solidFill>
                <a:cs typeface="Helvetica"/>
              </a:rPr>
              <a:t>25 NLA </a:t>
            </a:r>
            <a:r>
              <a:rPr lang="en-GB" sz="2000" dirty="0" smtClean="0">
                <a:solidFill>
                  <a:srgbClr val="575E62"/>
                </a:solidFill>
                <a:cs typeface="Helvetica"/>
              </a:rPr>
              <a:t>titles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2000" dirty="0" smtClean="0">
              <a:solidFill>
                <a:srgbClr val="575E62"/>
              </a:solidFill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GB" sz="1500" dirty="0" smtClean="0">
                <a:solidFill>
                  <a:srgbClr val="575E62"/>
                </a:solidFill>
                <a:cs typeface="Helvetica"/>
              </a:rPr>
              <a:t>* FT and magazines not included</a:t>
            </a:r>
            <a:endParaRPr lang="en-GB" sz="1500" dirty="0">
              <a:solidFill>
                <a:srgbClr val="575E62"/>
              </a:solidFill>
              <a:cs typeface="Helvetica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1600" dirty="0">
              <a:solidFill>
                <a:srgbClr val="575E62"/>
              </a:solidFill>
              <a:cs typeface="Helvetica"/>
            </a:endParaRPr>
          </a:p>
          <a:p>
            <a:pPr marL="0" indent="0">
              <a:buNone/>
            </a:pPr>
            <a:r>
              <a:rPr lang="en-GB" sz="3500" dirty="0" smtClean="0">
                <a:solidFill>
                  <a:srgbClr val="001A71"/>
                </a:solidFill>
                <a:ea typeface="+mj-ea"/>
                <a:cs typeface="Helvetica"/>
              </a:rPr>
              <a:t>Option </a:t>
            </a:r>
            <a:r>
              <a:rPr lang="en-GB" sz="3500" dirty="0" smtClean="0">
                <a:solidFill>
                  <a:srgbClr val="001A71"/>
                </a:solidFill>
                <a:ea typeface="+mj-ea"/>
                <a:cs typeface="Helvetica"/>
              </a:rPr>
              <a:t>of 25 </a:t>
            </a:r>
            <a:r>
              <a:rPr lang="en-GB" sz="3500" dirty="0" smtClean="0">
                <a:solidFill>
                  <a:srgbClr val="001A71"/>
                </a:solidFill>
                <a:ea typeface="+mj-ea"/>
                <a:cs typeface="Helvetica"/>
              </a:rPr>
              <a:t>major titles direct from </a:t>
            </a:r>
            <a:r>
              <a:rPr lang="en-GB" sz="3500" dirty="0" smtClean="0">
                <a:solidFill>
                  <a:srgbClr val="001A71"/>
                </a:solidFill>
                <a:ea typeface="+mj-ea"/>
                <a:cs typeface="Helvetica"/>
              </a:rPr>
              <a:t>NLA </a:t>
            </a:r>
            <a:r>
              <a:rPr lang="en-GB" sz="3500" dirty="0" err="1" smtClean="0">
                <a:solidFill>
                  <a:srgbClr val="001A71"/>
                </a:solidFill>
                <a:ea typeface="+mj-ea"/>
                <a:cs typeface="Helvetica"/>
              </a:rPr>
              <a:t>eClips</a:t>
            </a:r>
            <a:endParaRPr lang="en-GB" sz="3500" dirty="0" smtClean="0">
              <a:solidFill>
                <a:srgbClr val="001A71"/>
              </a:solidFill>
              <a:ea typeface="+mj-ea"/>
              <a:cs typeface="Helvetica"/>
            </a:endParaRPr>
          </a:p>
          <a:p>
            <a:pPr marL="400050" lvl="1" indent="0">
              <a:buNone/>
            </a:pPr>
            <a:r>
              <a:rPr lang="en-GB" sz="1200" dirty="0">
                <a:solidFill>
                  <a:srgbClr val="575E62"/>
                </a:solidFill>
                <a:cs typeface="Helvetica"/>
              </a:rPr>
              <a:t>International New York Times, City </a:t>
            </a:r>
            <a:r>
              <a:rPr lang="en-GB" sz="1200" dirty="0" smtClean="0">
                <a:solidFill>
                  <a:srgbClr val="575E62"/>
                </a:solidFill>
                <a:cs typeface="Helvetica"/>
              </a:rPr>
              <a:t>AM, Economist, </a:t>
            </a:r>
            <a:r>
              <a:rPr lang="en-GB" sz="1200" dirty="0">
                <a:solidFill>
                  <a:srgbClr val="575E62"/>
                </a:solidFill>
                <a:cs typeface="Helvetica"/>
              </a:rPr>
              <a:t>The </a:t>
            </a:r>
            <a:r>
              <a:rPr lang="en-GB" sz="1200" dirty="0" smtClean="0">
                <a:solidFill>
                  <a:srgbClr val="575E62"/>
                </a:solidFill>
                <a:cs typeface="Helvetica"/>
              </a:rPr>
              <a:t>Times, </a:t>
            </a:r>
            <a:r>
              <a:rPr lang="en-GB" sz="1200" dirty="0">
                <a:solidFill>
                  <a:srgbClr val="575E62"/>
                </a:solidFill>
                <a:cs typeface="Helvetica"/>
              </a:rPr>
              <a:t>The Daily Telegraph, The </a:t>
            </a:r>
            <a:r>
              <a:rPr lang="en-GB" sz="1200" dirty="0" smtClean="0">
                <a:solidFill>
                  <a:srgbClr val="575E62"/>
                </a:solidFill>
                <a:cs typeface="Helvetica"/>
              </a:rPr>
              <a:t> Guardian</a:t>
            </a:r>
            <a:r>
              <a:rPr lang="en-GB" sz="1200" dirty="0">
                <a:solidFill>
                  <a:srgbClr val="575E62"/>
                </a:solidFill>
                <a:cs typeface="Helvetica"/>
              </a:rPr>
              <a:t>,</a:t>
            </a:r>
            <a:r>
              <a:rPr lang="en-GB" sz="1200" dirty="0" smtClean="0">
                <a:solidFill>
                  <a:srgbClr val="575E62"/>
                </a:solidFill>
                <a:cs typeface="Helvetica"/>
              </a:rPr>
              <a:t> </a:t>
            </a:r>
            <a:r>
              <a:rPr lang="en-GB" sz="1200" dirty="0">
                <a:solidFill>
                  <a:srgbClr val="575E62"/>
                </a:solidFill>
                <a:cs typeface="Helvetica"/>
              </a:rPr>
              <a:t>, Independent, </a:t>
            </a:r>
            <a:r>
              <a:rPr lang="en-GB" sz="1200" dirty="0" smtClean="0">
                <a:solidFill>
                  <a:srgbClr val="575E62"/>
                </a:solidFill>
                <a:cs typeface="Helvetica"/>
              </a:rPr>
              <a:t> Daily </a:t>
            </a:r>
            <a:r>
              <a:rPr lang="en-GB" sz="1200" dirty="0">
                <a:solidFill>
                  <a:srgbClr val="575E62"/>
                </a:solidFill>
                <a:cs typeface="Helvetica"/>
              </a:rPr>
              <a:t>Mail, Daily Star, Evening </a:t>
            </a:r>
            <a:r>
              <a:rPr lang="en-GB" sz="1200" dirty="0" smtClean="0">
                <a:solidFill>
                  <a:srgbClr val="575E62"/>
                </a:solidFill>
                <a:cs typeface="Helvetica"/>
              </a:rPr>
              <a:t>Standard, Independent </a:t>
            </a:r>
            <a:r>
              <a:rPr lang="en-GB" sz="1200" dirty="0">
                <a:solidFill>
                  <a:srgbClr val="575E62"/>
                </a:solidFill>
                <a:cs typeface="Helvetica"/>
              </a:rPr>
              <a:t>on Sunday, Observer, </a:t>
            </a:r>
            <a:r>
              <a:rPr lang="en-GB" sz="1200" dirty="0" smtClean="0">
                <a:solidFill>
                  <a:srgbClr val="575E62"/>
                </a:solidFill>
                <a:cs typeface="Helvetica"/>
              </a:rPr>
              <a:t>Sunday </a:t>
            </a:r>
            <a:r>
              <a:rPr lang="en-GB" sz="1200" dirty="0">
                <a:solidFill>
                  <a:srgbClr val="575E62"/>
                </a:solidFill>
                <a:cs typeface="Helvetica"/>
              </a:rPr>
              <a:t>Express, The Daily Express, The Daily Mirror, </a:t>
            </a:r>
            <a:r>
              <a:rPr lang="en-GB" sz="1200" dirty="0" smtClean="0">
                <a:solidFill>
                  <a:srgbClr val="575E62"/>
                </a:solidFill>
                <a:cs typeface="Helvetica"/>
              </a:rPr>
              <a:t>The </a:t>
            </a:r>
            <a:r>
              <a:rPr lang="en-GB" sz="1200" dirty="0">
                <a:solidFill>
                  <a:srgbClr val="575E62"/>
                </a:solidFill>
                <a:cs typeface="Helvetica"/>
              </a:rPr>
              <a:t>Mail on Sunday, The Sun, The Sunday Telegraph, The Sunday Times</a:t>
            </a:r>
            <a:r>
              <a:rPr lang="en-GB" sz="1200" dirty="0" smtClean="0">
                <a:solidFill>
                  <a:srgbClr val="575E62"/>
                </a:solidFill>
                <a:cs typeface="Helvetica"/>
              </a:rPr>
              <a:t>,, </a:t>
            </a:r>
            <a:r>
              <a:rPr lang="en-GB" sz="1200" dirty="0">
                <a:solidFill>
                  <a:srgbClr val="575E62"/>
                </a:solidFill>
                <a:cs typeface="Helvetica"/>
              </a:rPr>
              <a:t>Birmingham Post, Manchester Evening News, Press &amp; Journal, The Herald, The </a:t>
            </a:r>
            <a:r>
              <a:rPr lang="en-GB" sz="1200" dirty="0">
                <a:solidFill>
                  <a:srgbClr val="575E62"/>
                </a:solidFill>
                <a:cs typeface="Helvetica"/>
              </a:rPr>
              <a:t> </a:t>
            </a:r>
            <a:r>
              <a:rPr lang="en-GB" sz="1200" dirty="0" smtClean="0">
                <a:solidFill>
                  <a:srgbClr val="575E62"/>
                </a:solidFill>
                <a:cs typeface="Helvetica"/>
              </a:rPr>
              <a:t> </a:t>
            </a:r>
            <a:r>
              <a:rPr lang="en-GB" sz="1200" dirty="0" smtClean="0">
                <a:solidFill>
                  <a:srgbClr val="575E62"/>
                </a:solidFill>
                <a:cs typeface="Helvetica"/>
              </a:rPr>
              <a:t>Scotsman</a:t>
            </a:r>
            <a:r>
              <a:rPr lang="en-GB" sz="1200" dirty="0">
                <a:solidFill>
                  <a:srgbClr val="575E62"/>
                </a:solidFill>
                <a:cs typeface="Helvetica"/>
              </a:rPr>
              <a:t>, Yorkshire Post, </a:t>
            </a:r>
            <a:endParaRPr lang="en-GB" sz="1600" dirty="0">
              <a:solidFill>
                <a:srgbClr val="575E62"/>
              </a:solidFill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4026"/>
            <a:ext cx="2436714" cy="477450"/>
          </a:xfrm>
          <a:prstGeom prst="rect">
            <a:avLst/>
          </a:prstGeom>
        </p:spPr>
        <p:txBody>
          <a:bodyPr/>
          <a:lstStyle/>
          <a:p>
            <a:fld id="{02468E1C-DB0B-CA49-BB0C-C84904535F77}" type="slidenum">
              <a:rPr lang="en-US" sz="1800" smtClean="0">
                <a:solidFill>
                  <a:srgbClr val="FFFFFF"/>
                </a:solidFill>
                <a:latin typeface="Helvetica"/>
                <a:cs typeface="Helvetica"/>
              </a:rPr>
              <a:t>5</a:t>
            </a:fld>
            <a:endParaRPr lang="en-US" sz="1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933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66408"/>
            <a:ext cx="8229600" cy="6969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Easy for End Users</a:t>
            </a:r>
            <a:endParaRPr lang="en-US" sz="3200" dirty="0">
              <a:solidFill>
                <a:srgbClr val="001A71"/>
              </a:solidFill>
              <a:latin typeface="HelveticaNeueLT Std Lt" pitchFamily="34" charset="0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7040" y="1986280"/>
            <a:ext cx="8229600" cy="4567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707188" y="6243638"/>
            <a:ext cx="2436812" cy="477837"/>
          </a:xfrm>
          <a:prstGeom prst="rect">
            <a:avLst/>
          </a:prstGeom>
        </p:spPr>
        <p:txBody>
          <a:bodyPr/>
          <a:lstStyle/>
          <a:p>
            <a:fld id="{02468E1C-DB0B-CA49-BB0C-C84904535F77}" type="slidenum">
              <a:rPr lang="en-US" sz="1800" smtClean="0">
                <a:solidFill>
                  <a:srgbClr val="FFFFFF"/>
                </a:solidFill>
                <a:latin typeface="Helvetica"/>
                <a:cs typeface="Helvetica"/>
              </a:rPr>
              <a:t>6</a:t>
            </a:fld>
            <a:endParaRPr lang="en-US" sz="1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" y="1529080"/>
            <a:ext cx="845312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Sign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an End User Licence Agreement.  </a:t>
            </a:r>
            <a:endParaRPr lang="en-GB" sz="15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Single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end user licence covers all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uses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Digital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users sign one online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agreement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No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minimum fees for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clients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No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end user agreement for paper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copies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There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are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NO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fees associated with signing an International End User Licence  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Agreement 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as the MMO is responsible for paying for all </a:t>
            </a:r>
            <a:r>
              <a:rPr lang="en-GB" sz="1500" dirty="0" smtClean="0">
                <a:solidFill>
                  <a:srgbClr val="575E62"/>
                </a:solidFill>
                <a:latin typeface="Helvetica"/>
                <a:cs typeface="Helvetica"/>
              </a:rPr>
              <a:t>copies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endParaRPr lang="en-GB" sz="15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en-GB" sz="1500" i="1" dirty="0">
                <a:solidFill>
                  <a:srgbClr val="575E62"/>
                </a:solidFill>
                <a:latin typeface="Helvetica"/>
                <a:cs typeface="Helvetica"/>
              </a:rPr>
              <a:t>If end-users wish to receive more than 500 hardcopy, digital and/or web links per </a:t>
            </a:r>
            <a:r>
              <a:rPr lang="en-GB" sz="1500" i="1" dirty="0" smtClean="0">
                <a:solidFill>
                  <a:srgbClr val="575E62"/>
                </a:solidFill>
                <a:latin typeface="Helvetica"/>
                <a:cs typeface="Helvetica"/>
              </a:rPr>
              <a:t>month (very unlikely), </a:t>
            </a:r>
            <a:r>
              <a:rPr lang="en-GB" sz="1500" i="1" dirty="0">
                <a:solidFill>
                  <a:srgbClr val="575E62"/>
                </a:solidFill>
                <a:latin typeface="Helvetica"/>
                <a:cs typeface="Helvetica"/>
              </a:rPr>
              <a:t>they will need to have a </a:t>
            </a:r>
            <a:r>
              <a:rPr lang="en-GB" sz="1500" i="1" dirty="0" smtClean="0">
                <a:solidFill>
                  <a:srgbClr val="575E62"/>
                </a:solidFill>
                <a:latin typeface="Helvetica"/>
                <a:cs typeface="Helvetica"/>
              </a:rPr>
              <a:t>UK </a:t>
            </a:r>
            <a:r>
              <a:rPr lang="en-GB" sz="1500" i="1" dirty="0">
                <a:solidFill>
                  <a:srgbClr val="575E62"/>
                </a:solidFill>
                <a:latin typeface="Helvetica"/>
                <a:cs typeface="Helvetica"/>
              </a:rPr>
              <a:t>NLA Business End User licence</a:t>
            </a:r>
            <a:r>
              <a:rPr lang="en-GB" sz="1500" dirty="0">
                <a:solidFill>
                  <a:srgbClr val="575E62"/>
                </a:solidFill>
                <a:latin typeface="Helvetica"/>
                <a:cs typeface="Helvetica"/>
              </a:rPr>
              <a:t>. 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 pitchFamily="34" charset="0"/>
              <a:buChar char="•"/>
            </a:pPr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  <a:p>
            <a:endParaRPr lang="en-GB" sz="1500" dirty="0">
              <a:solidFill>
                <a:srgbClr val="575E6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9726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4026"/>
            <a:ext cx="2436714" cy="477450"/>
          </a:xfrm>
          <a:prstGeom prst="rect">
            <a:avLst/>
          </a:prstGeom>
        </p:spPr>
        <p:txBody>
          <a:bodyPr/>
          <a:lstStyle/>
          <a:p>
            <a:fld id="{02468E1C-DB0B-CA49-BB0C-C84904535F77}" type="slidenum">
              <a:rPr lang="en-US" sz="1800" smtClean="0">
                <a:solidFill>
                  <a:srgbClr val="FFFFFF"/>
                </a:solidFill>
                <a:latin typeface="Helvetica"/>
                <a:cs typeface="Helvetica"/>
              </a:rPr>
              <a:t>7</a:t>
            </a:fld>
            <a:endParaRPr lang="en-US" sz="1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640" y="2323543"/>
            <a:ext cx="7548880" cy="2003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1A71"/>
                </a:solidFill>
                <a:latin typeface="HelveticaNeueLT Std Lt" pitchFamily="34" charset="0"/>
                <a:ea typeface="+mj-ea"/>
                <a:cs typeface="Helvetica"/>
              </a:rPr>
              <a:t>Clients with wider coverage needs….?</a:t>
            </a:r>
          </a:p>
          <a:p>
            <a:pPr algn="ctr"/>
            <a:endParaRPr lang="en-GB" sz="3200" dirty="0">
              <a:solidFill>
                <a:srgbClr val="001A71"/>
              </a:solidFill>
              <a:latin typeface="HelveticaNeueLT Std Lt" pitchFamily="34" charset="0"/>
              <a:ea typeface="+mj-ea"/>
              <a:cs typeface="Helvetic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MMOs with higher volume requirements can be covered by NLA UK offerings*</a:t>
            </a: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" y="5588000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rgbClr val="575E62"/>
                </a:solidFill>
                <a:latin typeface="Helvetica"/>
                <a:cs typeface="Helvetica"/>
              </a:rPr>
              <a:t>*See final slide</a:t>
            </a:r>
          </a:p>
        </p:txBody>
      </p:sp>
    </p:spTree>
    <p:extLst>
      <p:ext uri="{BB962C8B-B14F-4D97-AF65-F5344CB8AC3E}">
        <p14:creationId xmlns:p14="http://schemas.microsoft.com/office/powerpoint/2010/main" val="7528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02676"/>
            <a:ext cx="8229600" cy="697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lnSpc>
                <a:spcPct val="120000"/>
              </a:lnSpc>
            </a:pPr>
            <a:r>
              <a:rPr lang="en-GB" sz="3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UK Licences</a:t>
            </a:r>
            <a:endParaRPr lang="en-GB" sz="3200" dirty="0">
              <a:solidFill>
                <a:srgbClr val="001A71"/>
              </a:solidFill>
              <a:latin typeface="HelveticaNeueLT Std Lt" pitchFamily="34" charset="0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4026"/>
            <a:ext cx="2436714" cy="477450"/>
          </a:xfrm>
          <a:prstGeom prst="rect">
            <a:avLst/>
          </a:prstGeom>
        </p:spPr>
        <p:txBody>
          <a:bodyPr/>
          <a:lstStyle/>
          <a:p>
            <a:fld id="{02468E1C-DB0B-CA49-BB0C-C84904535F77}" type="slidenum">
              <a:rPr lang="en-US" sz="1800" smtClean="0">
                <a:solidFill>
                  <a:srgbClr val="FFFFFF"/>
                </a:solidFill>
                <a:latin typeface="Helvetica"/>
                <a:cs typeface="Helvetica"/>
              </a:rPr>
              <a:t>8</a:t>
            </a:fld>
            <a:endParaRPr lang="en-US" sz="1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996440"/>
            <a:ext cx="8229600" cy="12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GB" sz="1600" dirty="0" smtClean="0">
                <a:solidFill>
                  <a:srgbClr val="575E62"/>
                </a:solidFill>
                <a:latin typeface="Helvetica"/>
                <a:cs typeface="Helvetica"/>
              </a:rPr>
              <a:t>eClips  </a:t>
            </a: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- high price, low per copy fee, high end user minimum fee and licence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Scanning – high price low per copy fee, high end user minimum fee and licence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Paper copying – high minimum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Web database licence – different end user licence, lower fees</a:t>
            </a:r>
          </a:p>
        </p:txBody>
      </p:sp>
    </p:spTree>
    <p:extLst>
      <p:ext uri="{BB962C8B-B14F-4D97-AF65-F5344CB8AC3E}">
        <p14:creationId xmlns:p14="http://schemas.microsoft.com/office/powerpoint/2010/main" val="42803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02676"/>
            <a:ext cx="8229600" cy="6975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Old </a:t>
            </a:r>
            <a:r>
              <a:rPr lang="en-US" sz="3200" dirty="0" err="1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eClips</a:t>
            </a:r>
            <a:r>
              <a:rPr lang="en-US" sz="3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 </a:t>
            </a:r>
            <a:r>
              <a:rPr lang="en-US" sz="3200" dirty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International </a:t>
            </a:r>
            <a:r>
              <a:rPr lang="en-US" sz="3200" dirty="0" smtClean="0">
                <a:solidFill>
                  <a:srgbClr val="001A71"/>
                </a:solidFill>
                <a:latin typeface="HelveticaNeueLT Std Lt" pitchFamily="34" charset="0"/>
                <a:cs typeface="Helvetica"/>
              </a:rPr>
              <a:t>deal - comparison</a:t>
            </a:r>
            <a:endParaRPr lang="en-US" sz="3200" dirty="0">
              <a:solidFill>
                <a:srgbClr val="001A71"/>
              </a:solidFill>
              <a:latin typeface="HelveticaNeueLT Std Lt" pitchFamily="34" charset="0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66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Zero cost and additional benefits in new agreement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GB" sz="1200" dirty="0">
                <a:solidFill>
                  <a:srgbClr val="575E62"/>
                </a:solidFill>
                <a:latin typeface="Helvetica"/>
                <a:cs typeface="Helvetica"/>
              </a:rPr>
              <a:t>Wider rights, same price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GB" sz="1200" dirty="0">
                <a:solidFill>
                  <a:srgbClr val="575E62"/>
                </a:solidFill>
                <a:latin typeface="Helvetica"/>
                <a:cs typeface="Helvetica"/>
              </a:rPr>
              <a:t>Allows full UK coverage delivery by NLA licensed MMOs to </a:t>
            </a:r>
            <a:r>
              <a:rPr lang="en-GB" sz="1200" dirty="0" err="1">
                <a:solidFill>
                  <a:srgbClr val="575E62"/>
                </a:solidFill>
                <a:latin typeface="Helvetica"/>
                <a:cs typeface="Helvetica"/>
              </a:rPr>
              <a:t>intl</a:t>
            </a:r>
            <a:r>
              <a:rPr lang="en-GB" sz="1200" dirty="0">
                <a:solidFill>
                  <a:srgbClr val="575E62"/>
                </a:solidFill>
                <a:latin typeface="Helvetica"/>
                <a:cs typeface="Helvetica"/>
              </a:rPr>
              <a:t> MMOs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New agreement is </a:t>
            </a:r>
            <a:r>
              <a:rPr lang="en-GB" sz="1600" i="1" dirty="0">
                <a:solidFill>
                  <a:srgbClr val="575E62"/>
                </a:solidFill>
                <a:latin typeface="Helvetica"/>
                <a:cs typeface="Helvetica"/>
              </a:rPr>
              <a:t>optional</a:t>
            </a: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GB" sz="1200" dirty="0">
                <a:solidFill>
                  <a:srgbClr val="575E62"/>
                </a:solidFill>
                <a:latin typeface="Helvetica"/>
                <a:cs typeface="Helvetica"/>
              </a:rPr>
              <a:t>NLA will maintain existing agreements for 12 months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GB" sz="1600" dirty="0">
                <a:solidFill>
                  <a:srgbClr val="575E62"/>
                </a:solidFill>
                <a:latin typeface="Helvetica"/>
                <a:cs typeface="Helvetica"/>
              </a:rPr>
              <a:t>If you transfer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GB" sz="1200" dirty="0">
                <a:solidFill>
                  <a:srgbClr val="575E62"/>
                </a:solidFill>
                <a:latin typeface="Helvetica"/>
                <a:cs typeface="Helvetica"/>
              </a:rPr>
              <a:t>End users can maintain existing agreements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GB" sz="1200" dirty="0">
                <a:solidFill>
                  <a:srgbClr val="575E62"/>
                </a:solidFill>
                <a:latin typeface="Helvetica"/>
                <a:cs typeface="Helvetica"/>
              </a:rPr>
              <a:t>New clients will sign new forms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GB" sz="1200" dirty="0">
                <a:solidFill>
                  <a:srgbClr val="575E62"/>
                </a:solidFill>
                <a:latin typeface="Helvetica"/>
                <a:cs typeface="Helvetica"/>
              </a:rPr>
              <a:t>No change to </a:t>
            </a:r>
            <a:r>
              <a:rPr lang="en-GB" sz="1200" dirty="0" err="1">
                <a:solidFill>
                  <a:srgbClr val="575E62"/>
                </a:solidFill>
                <a:latin typeface="Helvetica"/>
                <a:cs typeface="Helvetica"/>
              </a:rPr>
              <a:t>eClips</a:t>
            </a:r>
            <a:r>
              <a:rPr lang="en-GB" sz="1200" dirty="0">
                <a:solidFill>
                  <a:srgbClr val="575E62"/>
                </a:solidFill>
                <a:latin typeface="Helvetica"/>
                <a:cs typeface="Helvetica"/>
              </a:rPr>
              <a:t> delivery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Blip>
                <a:blip r:embed="rId4"/>
              </a:buBlip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1600" dirty="0" smtClean="0">
              <a:solidFill>
                <a:srgbClr val="575E62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GB" sz="1600" dirty="0">
              <a:solidFill>
                <a:srgbClr val="575E62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4026"/>
            <a:ext cx="2436714" cy="477450"/>
          </a:xfrm>
          <a:prstGeom prst="rect">
            <a:avLst/>
          </a:prstGeom>
        </p:spPr>
        <p:txBody>
          <a:bodyPr/>
          <a:lstStyle/>
          <a:p>
            <a:fld id="{02468E1C-DB0B-CA49-BB0C-C84904535F77}" type="slidenum">
              <a:rPr lang="en-US" sz="1800" smtClean="0">
                <a:solidFill>
                  <a:srgbClr val="FFFFFF"/>
                </a:solidFill>
                <a:latin typeface="Helvetica"/>
                <a:cs typeface="Helvetica"/>
              </a:rPr>
              <a:t>9</a:t>
            </a:fld>
            <a:endParaRPr lang="en-US" sz="1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415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LA-media-acc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NLA-media-access</Template>
  <TotalTime>2293</TotalTime>
  <Words>897</Words>
  <Application>Microsoft Office PowerPoint</Application>
  <PresentationFormat>On-screen Show (4:3)</PresentationFormat>
  <Paragraphs>161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NLA-media-access</vt:lpstr>
      <vt:lpstr>1_Custom Design</vt:lpstr>
      <vt:lpstr>Custom Design</vt:lpstr>
      <vt:lpstr>International MMO Licence</vt:lpstr>
      <vt:lpstr>The easy way to cover UK news</vt:lpstr>
      <vt:lpstr>PowerPoint Presentation</vt:lpstr>
      <vt:lpstr>Pricing is simple </vt:lpstr>
      <vt:lpstr>IMMO covers all* UK news content   </vt:lpstr>
      <vt:lpstr>Easy for End Users</vt:lpstr>
      <vt:lpstr>PowerPoint Presentation</vt:lpstr>
      <vt:lpstr>UK Licences</vt:lpstr>
      <vt:lpstr>Old eClips International deal - comparison</vt:lpstr>
      <vt:lpstr>IMMO Volume Limits (from an appropriately licensed MMO pm) </vt:lpstr>
      <vt:lpstr>IMMO Volume Limits (Volume of NLA content that you can supply end-user clients)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Dowley</dc:creator>
  <cp:lastModifiedBy>Andrew Hughes</cp:lastModifiedBy>
  <cp:revision>119</cp:revision>
  <cp:lastPrinted>2013-11-11T14:39:29Z</cp:lastPrinted>
  <dcterms:created xsi:type="dcterms:W3CDTF">2013-05-22T13:05:41Z</dcterms:created>
  <dcterms:modified xsi:type="dcterms:W3CDTF">2016-01-05T10:09:29Z</dcterms:modified>
</cp:coreProperties>
</file>